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6.wav"/></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7.wav"/></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audio" Target="../media/audio18.wav"/></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3.wav"/><Relationship Id="rId1" Type="http://schemas.openxmlformats.org/officeDocument/2006/relationships/audio" Target="../media/audio2.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9.wav"/></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0.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solidFill>
                  <a:srgbClr val="00B0F0"/>
                </a:solidFill>
                <a:latin typeface="Algerian" pitchFamily="82" charset="0"/>
              </a:rPr>
              <a:t>Health Education</a:t>
            </a:r>
            <a:endParaRPr lang="en-IN" sz="5400" b="1" dirty="0">
              <a:solidFill>
                <a:srgbClr val="00B0F0"/>
              </a:solidFill>
              <a:latin typeface="Algerian" pitchFamily="82" charset="0"/>
            </a:endParaRPr>
          </a:p>
        </p:txBody>
      </p:sp>
      <p:sp>
        <p:nvSpPr>
          <p:cNvPr id="3" name="Subtitle 2"/>
          <p:cNvSpPr>
            <a:spLocks noGrp="1"/>
          </p:cNvSpPr>
          <p:nvPr>
            <p:ph type="subTitle" idx="1"/>
          </p:nvPr>
        </p:nvSpPr>
        <p:spPr>
          <a:xfrm>
            <a:off x="3711575" y="3810000"/>
            <a:ext cx="5432425" cy="1905000"/>
          </a:xfrm>
        </p:spPr>
        <p:txBody>
          <a:bodyPr>
            <a:normAutofit/>
          </a:bodyPr>
          <a:lstStyle/>
          <a:p>
            <a:r>
              <a:rPr lang="en-US" dirty="0" smtClean="0">
                <a:solidFill>
                  <a:srgbClr val="00B050"/>
                </a:solidFill>
              </a:rPr>
              <a:t>Dr. </a:t>
            </a:r>
            <a:r>
              <a:rPr lang="en-US" dirty="0" err="1" smtClean="0">
                <a:solidFill>
                  <a:srgbClr val="00B050"/>
                </a:solidFill>
              </a:rPr>
              <a:t>Dinesh</a:t>
            </a:r>
            <a:r>
              <a:rPr lang="en-US" dirty="0" smtClean="0">
                <a:solidFill>
                  <a:srgbClr val="00B050"/>
                </a:solidFill>
              </a:rPr>
              <a:t> </a:t>
            </a:r>
            <a:r>
              <a:rPr lang="en-US" dirty="0" err="1" smtClean="0">
                <a:solidFill>
                  <a:srgbClr val="00B050"/>
                </a:solidFill>
              </a:rPr>
              <a:t>kumar</a:t>
            </a:r>
            <a:r>
              <a:rPr lang="en-US" dirty="0" smtClean="0">
                <a:solidFill>
                  <a:srgbClr val="00B050"/>
                </a:solidFill>
              </a:rPr>
              <a:t>   </a:t>
            </a:r>
          </a:p>
          <a:p>
            <a:r>
              <a:rPr lang="en-US" dirty="0" smtClean="0">
                <a:solidFill>
                  <a:srgbClr val="00B050"/>
                </a:solidFill>
              </a:rPr>
              <a:t>    Tutor     </a:t>
            </a:r>
          </a:p>
          <a:p>
            <a:r>
              <a:rPr lang="en-US" dirty="0" smtClean="0">
                <a:solidFill>
                  <a:srgbClr val="00B050"/>
                </a:solidFill>
              </a:rPr>
              <a:t>S.K.M.C.H.</a:t>
            </a:r>
            <a:endParaRPr lang="en-IN" dirty="0">
              <a:solidFill>
                <a:srgbClr val="00B050"/>
              </a:solidFill>
            </a:endParaRPr>
          </a:p>
        </p:txBody>
      </p:sp>
      <p:sp>
        <p:nvSpPr>
          <p:cNvPr id="4" name="Footer Placeholder 3"/>
          <p:cNvSpPr>
            <a:spLocks noGrp="1"/>
          </p:cNvSpPr>
          <p:nvPr>
            <p:ph type="ftr" sz="quarter" idx="4294967295"/>
          </p:nvPr>
        </p:nvSpPr>
        <p:spPr>
          <a:xfrm>
            <a:off x="9540552" y="6093296"/>
            <a:ext cx="2895600" cy="457200"/>
          </a:xfrm>
          <a:prstGeom prst="rect">
            <a:avLst/>
          </a:prstGeom>
        </p:spPr>
        <p:txBody>
          <a:bodyPr/>
          <a:lstStyle/>
          <a:p>
            <a:endParaRPr lang="en-IN" dirty="0"/>
          </a:p>
        </p:txBody>
      </p:sp>
      <p:pic>
        <p:nvPicPr>
          <p:cNvPr id="6" name="~PP1154.WAV">
            <a:hlinkClick r:id="" action="ppaction://media"/>
          </p:cNvPr>
          <p:cNvPicPr>
            <a:picLocks noRot="1" noChangeAspect="1"/>
          </p:cNvPicPr>
          <p:nvPr>
            <a:wavAudioFile r:embed="rId1" name="~PP1154.WAV"/>
          </p:nvPr>
        </p:nvPicPr>
        <p:blipFill>
          <a:blip r:embed="rId3"/>
          <a:stretch>
            <a:fillRect/>
          </a:stretch>
        </p:blipFill>
        <p:spPr>
          <a:xfrm>
            <a:off x="8915400" y="6410325"/>
            <a:ext cx="304800" cy="304800"/>
          </a:xfrm>
          <a:prstGeom prst="rect">
            <a:avLst/>
          </a:prstGeom>
        </p:spPr>
      </p:pic>
    </p:spTree>
    <p:extLst>
      <p:ext uri="{BB962C8B-B14F-4D97-AF65-F5344CB8AC3E}">
        <p14:creationId xmlns:p14="http://schemas.microsoft.com/office/powerpoint/2010/main" xmlns="" val="3752198335"/>
      </p:ext>
    </p:extLst>
  </p:cSld>
  <p:clrMapOvr>
    <a:masterClrMapping/>
  </p:clrMapOvr>
  <p:transition advTm="2171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dirty="0" smtClean="0"/>
              <a:t>Principles of health education</a:t>
            </a:r>
            <a:endParaRPr lang="en-IN" dirty="0"/>
          </a:p>
        </p:txBody>
      </p:sp>
      <p:sp>
        <p:nvSpPr>
          <p:cNvPr id="3" name="Content Placeholder 2"/>
          <p:cNvSpPr>
            <a:spLocks noGrp="1"/>
          </p:cNvSpPr>
          <p:nvPr>
            <p:ph idx="1"/>
          </p:nvPr>
        </p:nvSpPr>
        <p:spPr/>
        <p:txBody>
          <a:bodyPr/>
          <a:lstStyle/>
          <a:p>
            <a:pPr marL="514350" indent="-514350">
              <a:buAutoNum type="arabicPeriod"/>
            </a:pPr>
            <a:r>
              <a:rPr lang="en-IN" dirty="0" smtClean="0"/>
              <a:t>Credibility</a:t>
            </a:r>
          </a:p>
          <a:p>
            <a:pPr marL="514350" indent="-514350">
              <a:buAutoNum type="arabicPeriod"/>
            </a:pPr>
            <a:r>
              <a:rPr lang="en-IN" dirty="0" smtClean="0"/>
              <a:t>Interest </a:t>
            </a:r>
          </a:p>
          <a:p>
            <a:pPr marL="514350" indent="-514350">
              <a:buAutoNum type="arabicPeriod"/>
            </a:pPr>
            <a:r>
              <a:rPr lang="en-IN" dirty="0" smtClean="0"/>
              <a:t>Participation</a:t>
            </a:r>
          </a:p>
          <a:p>
            <a:pPr marL="514350" indent="-514350">
              <a:buAutoNum type="arabicPeriod"/>
            </a:pPr>
            <a:r>
              <a:rPr lang="en-IN" dirty="0" smtClean="0"/>
              <a:t>Motivation </a:t>
            </a:r>
          </a:p>
          <a:p>
            <a:pPr marL="514350" indent="-514350">
              <a:buAutoNum type="arabicPeriod"/>
            </a:pPr>
            <a:r>
              <a:rPr lang="en-IN" dirty="0" err="1" smtClean="0"/>
              <a:t>Comprehention</a:t>
            </a:r>
            <a:endParaRPr lang="en-IN" dirty="0" smtClean="0"/>
          </a:p>
          <a:p>
            <a:pPr marL="514350" indent="-514350">
              <a:buAutoNum type="arabicPeriod"/>
            </a:pPr>
            <a:r>
              <a:rPr lang="en-IN" dirty="0" smtClean="0"/>
              <a:t>Reinforcement</a:t>
            </a:r>
          </a:p>
          <a:p>
            <a:pPr marL="514350" indent="-514350">
              <a:buAutoNum type="arabicPeriod"/>
            </a:pPr>
            <a:r>
              <a:rPr lang="en-IN" dirty="0" smtClean="0"/>
              <a:t>Learning by doing </a:t>
            </a:r>
          </a:p>
          <a:p>
            <a:pPr marL="514350" indent="-514350">
              <a:buAutoNum type="arabicPeriod"/>
            </a:pPr>
            <a:endParaRPr lang="en-IN" dirty="0"/>
          </a:p>
        </p:txBody>
      </p:sp>
      <p:pic>
        <p:nvPicPr>
          <p:cNvPr id="5" name="~PP3812.WAV">
            <a:hlinkClick r:id="" action="ppaction://media"/>
          </p:cNvPr>
          <p:cNvPicPr>
            <a:picLocks noRot="1" noChangeAspect="1"/>
          </p:cNvPicPr>
          <p:nvPr>
            <a:wavAudioFile r:embed="rId1" name="~PP3812.WAV"/>
          </p:nvPr>
        </p:nvPicPr>
        <p:blipFill>
          <a:blip r:embed="rId3"/>
          <a:stretch>
            <a:fillRect/>
          </a:stretch>
        </p:blipFill>
        <p:spPr>
          <a:xfrm>
            <a:off x="8696325" y="6410325"/>
            <a:ext cx="304800" cy="304800"/>
          </a:xfrm>
          <a:prstGeom prst="rect">
            <a:avLst/>
          </a:prstGeom>
        </p:spPr>
      </p:pic>
    </p:spTree>
    <p:extLst>
      <p:ext uri="{BB962C8B-B14F-4D97-AF65-F5344CB8AC3E}">
        <p14:creationId xmlns:p14="http://schemas.microsoft.com/office/powerpoint/2010/main" xmlns="" val="2093507772"/>
      </p:ext>
    </p:extLst>
  </p:cSld>
  <p:clrMapOvr>
    <a:masterClrMapping/>
  </p:clrMapOvr>
  <p:transition advTm="181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err="1" smtClean="0"/>
              <a:t>Contd</a:t>
            </a:r>
            <a:r>
              <a:rPr lang="en-IN" dirty="0" smtClean="0"/>
              <a:t> …</a:t>
            </a:r>
            <a:endParaRPr lang="en-IN" dirty="0"/>
          </a:p>
        </p:txBody>
      </p:sp>
      <p:sp>
        <p:nvSpPr>
          <p:cNvPr id="3" name="Content Placeholder 2"/>
          <p:cNvSpPr>
            <a:spLocks noGrp="1"/>
          </p:cNvSpPr>
          <p:nvPr>
            <p:ph idx="1"/>
          </p:nvPr>
        </p:nvSpPr>
        <p:spPr/>
        <p:txBody>
          <a:bodyPr/>
          <a:lstStyle/>
          <a:p>
            <a:pPr marL="514350" indent="-514350">
              <a:buAutoNum type="arabicPeriod" startAt="8"/>
            </a:pPr>
            <a:r>
              <a:rPr lang="en-IN" dirty="0" smtClean="0"/>
              <a:t>Known to unknown</a:t>
            </a:r>
          </a:p>
          <a:p>
            <a:pPr marL="514350" indent="-514350">
              <a:buAutoNum type="arabicPeriod" startAt="8"/>
            </a:pPr>
            <a:r>
              <a:rPr lang="en-IN" dirty="0" smtClean="0"/>
              <a:t>Setting an example</a:t>
            </a:r>
          </a:p>
          <a:p>
            <a:pPr marL="514350" indent="-514350">
              <a:buAutoNum type="arabicPeriod" startAt="8"/>
            </a:pPr>
            <a:r>
              <a:rPr lang="en-IN" dirty="0" smtClean="0"/>
              <a:t>Good human relations</a:t>
            </a:r>
          </a:p>
          <a:p>
            <a:pPr marL="514350" indent="-514350">
              <a:buAutoNum type="arabicPeriod" startAt="8"/>
            </a:pPr>
            <a:r>
              <a:rPr lang="en-IN" dirty="0" smtClean="0"/>
              <a:t>Feedback</a:t>
            </a:r>
          </a:p>
          <a:p>
            <a:pPr marL="514350" indent="-514350">
              <a:buAutoNum type="arabicPeriod" startAt="8"/>
            </a:pPr>
            <a:r>
              <a:rPr lang="en-IN" dirty="0" smtClean="0"/>
              <a:t>Leaders</a:t>
            </a:r>
          </a:p>
          <a:p>
            <a:pPr marL="514350" indent="-514350">
              <a:buAutoNum type="arabicPeriod" startAt="8"/>
            </a:pPr>
            <a:endParaRPr lang="en-IN" dirty="0"/>
          </a:p>
        </p:txBody>
      </p:sp>
      <p:pic>
        <p:nvPicPr>
          <p:cNvPr id="5" name="~PP849.WAV">
            <a:hlinkClick r:id="" action="ppaction://media"/>
          </p:cNvPr>
          <p:cNvPicPr>
            <a:picLocks noRot="1" noChangeAspect="1"/>
          </p:cNvPicPr>
          <p:nvPr>
            <a:wavAudioFile r:embed="rId1" name="~PP849.WAV"/>
          </p:nvPr>
        </p:nvPicPr>
        <p:blipFill>
          <a:blip r:embed="rId3"/>
          <a:stretch>
            <a:fillRect/>
          </a:stretch>
        </p:blipFill>
        <p:spPr>
          <a:xfrm>
            <a:off x="8696325" y="6410325"/>
            <a:ext cx="304800" cy="304800"/>
          </a:xfrm>
          <a:prstGeom prst="rect">
            <a:avLst/>
          </a:prstGeom>
        </p:spPr>
      </p:pic>
    </p:spTree>
    <p:extLst>
      <p:ext uri="{BB962C8B-B14F-4D97-AF65-F5344CB8AC3E}">
        <p14:creationId xmlns:p14="http://schemas.microsoft.com/office/powerpoint/2010/main" xmlns="" val="1899783588"/>
      </p:ext>
    </p:extLst>
  </p:cSld>
  <p:clrMapOvr>
    <a:masterClrMapping/>
  </p:clrMapOvr>
  <p:transition advTm="132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dirty="0" smtClean="0"/>
              <a:t>Practice of health education</a:t>
            </a:r>
            <a:endParaRPr lang="en-IN" dirty="0"/>
          </a:p>
        </p:txBody>
      </p:sp>
      <p:sp>
        <p:nvSpPr>
          <p:cNvPr id="3" name="Content Placeholder 2"/>
          <p:cNvSpPr>
            <a:spLocks noGrp="1"/>
          </p:cNvSpPr>
          <p:nvPr>
            <p:ph idx="1"/>
          </p:nvPr>
        </p:nvSpPr>
        <p:spPr/>
        <p:txBody>
          <a:bodyPr/>
          <a:lstStyle/>
          <a:p>
            <a:pPr marL="514350" indent="-514350">
              <a:buAutoNum type="arabicPeriod"/>
            </a:pPr>
            <a:r>
              <a:rPr lang="en-IN" dirty="0" smtClean="0"/>
              <a:t>Audio-visual aids</a:t>
            </a:r>
          </a:p>
          <a:p>
            <a:pPr marL="514350" indent="-514350">
              <a:buAutoNum type="arabicPeriod"/>
            </a:pPr>
            <a:r>
              <a:rPr lang="en-IN" dirty="0" smtClean="0"/>
              <a:t>Methods in health communication</a:t>
            </a:r>
          </a:p>
          <a:p>
            <a:pPr marL="514350" indent="-514350">
              <a:buAutoNum type="arabicPeriod"/>
            </a:pPr>
            <a:r>
              <a:rPr lang="en-IN" dirty="0" smtClean="0"/>
              <a:t>Mass approach</a:t>
            </a:r>
            <a:endParaRPr lang="en-IN" dirty="0"/>
          </a:p>
        </p:txBody>
      </p:sp>
      <p:pic>
        <p:nvPicPr>
          <p:cNvPr id="5" name="~PP2611.WAV">
            <a:hlinkClick r:id="" action="ppaction://media"/>
          </p:cNvPr>
          <p:cNvPicPr>
            <a:picLocks noRot="1" noChangeAspect="1"/>
          </p:cNvPicPr>
          <p:nvPr>
            <a:wavAudioFile r:embed="rId1" name="~PP2611.WAV"/>
          </p:nvPr>
        </p:nvPicPr>
        <p:blipFill>
          <a:blip r:embed="rId3"/>
          <a:stretch>
            <a:fillRect/>
          </a:stretch>
        </p:blipFill>
        <p:spPr>
          <a:xfrm>
            <a:off x="8696325" y="6410325"/>
            <a:ext cx="304800" cy="304800"/>
          </a:xfrm>
          <a:prstGeom prst="rect">
            <a:avLst/>
          </a:prstGeom>
        </p:spPr>
      </p:pic>
    </p:spTree>
    <p:extLst>
      <p:ext uri="{BB962C8B-B14F-4D97-AF65-F5344CB8AC3E}">
        <p14:creationId xmlns:p14="http://schemas.microsoft.com/office/powerpoint/2010/main" xmlns="" val="3885210133"/>
      </p:ext>
    </p:extLst>
  </p:cSld>
  <p:clrMapOvr>
    <a:masterClrMapping/>
  </p:clrMapOvr>
  <p:transition advTm="98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t>1.Audio visual aids </a:t>
            </a:r>
            <a:endParaRPr lang="en-IN" dirty="0"/>
          </a:p>
        </p:txBody>
      </p:sp>
      <p:sp>
        <p:nvSpPr>
          <p:cNvPr id="3" name="Content Placeholder 2"/>
          <p:cNvSpPr>
            <a:spLocks noGrp="1"/>
          </p:cNvSpPr>
          <p:nvPr>
            <p:ph idx="1"/>
          </p:nvPr>
        </p:nvSpPr>
        <p:spPr/>
        <p:txBody>
          <a:bodyPr/>
          <a:lstStyle/>
          <a:p>
            <a:r>
              <a:rPr lang="en-IN" dirty="0" smtClean="0"/>
              <a:t>Auditory aids- radio, tape recorder microphone, amplifiers, earphone</a:t>
            </a:r>
          </a:p>
          <a:p>
            <a:r>
              <a:rPr lang="en-IN" dirty="0" smtClean="0"/>
              <a:t>Visual aids- chalk-boards, posters, models, specimens, charts, leaflets</a:t>
            </a:r>
          </a:p>
          <a:p>
            <a:r>
              <a:rPr lang="en-IN" dirty="0" smtClean="0"/>
              <a:t>Combined A-V aids- television, cinema mobiles</a:t>
            </a:r>
            <a:endParaRPr lang="en-IN" dirty="0"/>
          </a:p>
        </p:txBody>
      </p:sp>
      <p:pic>
        <p:nvPicPr>
          <p:cNvPr id="5" name="~PP785.WAV">
            <a:hlinkClick r:id="" action="ppaction://media"/>
          </p:cNvPr>
          <p:cNvPicPr>
            <a:picLocks noRot="1" noChangeAspect="1"/>
          </p:cNvPicPr>
          <p:nvPr>
            <a:wavAudioFile r:embed="rId1" name="~PP785.WAV"/>
          </p:nvPr>
        </p:nvPicPr>
        <p:blipFill>
          <a:blip r:embed="rId3"/>
          <a:stretch>
            <a:fillRect/>
          </a:stretch>
        </p:blipFill>
        <p:spPr>
          <a:xfrm>
            <a:off x="8696325" y="6410325"/>
            <a:ext cx="304800" cy="304800"/>
          </a:xfrm>
          <a:prstGeom prst="rect">
            <a:avLst/>
          </a:prstGeom>
        </p:spPr>
      </p:pic>
    </p:spTree>
    <p:extLst>
      <p:ext uri="{BB962C8B-B14F-4D97-AF65-F5344CB8AC3E}">
        <p14:creationId xmlns:p14="http://schemas.microsoft.com/office/powerpoint/2010/main" xmlns="" val="4166746113"/>
      </p:ext>
    </p:extLst>
  </p:cSld>
  <p:clrMapOvr>
    <a:masterClrMapping/>
  </p:clrMapOvr>
  <p:transition advTm="226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t>2.</a:t>
            </a:r>
            <a:r>
              <a:rPr lang="en-IN" dirty="0"/>
              <a:t> Methods in health communication</a:t>
            </a:r>
            <a:br>
              <a:rPr lang="en-IN" dirty="0"/>
            </a:br>
            <a:endParaRPr lang="en-IN" dirty="0"/>
          </a:p>
        </p:txBody>
      </p:sp>
      <p:sp>
        <p:nvSpPr>
          <p:cNvPr id="3" name="Content Placeholder 2"/>
          <p:cNvSpPr>
            <a:spLocks noGrp="1"/>
          </p:cNvSpPr>
          <p:nvPr>
            <p:ph idx="1"/>
          </p:nvPr>
        </p:nvSpPr>
        <p:spPr/>
        <p:txBody>
          <a:bodyPr/>
          <a:lstStyle/>
          <a:p>
            <a:pPr marL="571500" indent="-571500">
              <a:buAutoNum type="romanLcParenR"/>
            </a:pPr>
            <a:r>
              <a:rPr lang="en-IN" dirty="0" smtClean="0"/>
              <a:t>Individual approach </a:t>
            </a:r>
          </a:p>
          <a:p>
            <a:pPr>
              <a:buFont typeface="Wingdings" pitchFamily="2" charset="2"/>
              <a:buChar char="§"/>
            </a:pPr>
            <a:r>
              <a:rPr lang="en-IN" dirty="0" smtClean="0"/>
              <a:t>Personal contact</a:t>
            </a:r>
          </a:p>
          <a:p>
            <a:pPr>
              <a:buFont typeface="Wingdings" pitchFamily="2" charset="2"/>
              <a:buChar char="§"/>
            </a:pPr>
            <a:r>
              <a:rPr lang="en-IN" dirty="0" smtClean="0"/>
              <a:t>Home visits </a:t>
            </a:r>
          </a:p>
          <a:p>
            <a:pPr>
              <a:buFont typeface="Wingdings" pitchFamily="2" charset="2"/>
              <a:buChar char="§"/>
            </a:pPr>
            <a:r>
              <a:rPr lang="en-IN" dirty="0" smtClean="0"/>
              <a:t>Personal letters</a:t>
            </a:r>
          </a:p>
          <a:p>
            <a:pPr marL="0" indent="0">
              <a:buNone/>
            </a:pPr>
            <a:r>
              <a:rPr lang="en-IN" dirty="0" smtClean="0"/>
              <a:t>               </a:t>
            </a:r>
          </a:p>
          <a:p>
            <a:pPr marL="0" indent="0">
              <a:buNone/>
            </a:pPr>
            <a:r>
              <a:rPr lang="en-IN" dirty="0"/>
              <a:t> </a:t>
            </a:r>
            <a:r>
              <a:rPr lang="en-IN" dirty="0" smtClean="0"/>
              <a:t>              </a:t>
            </a:r>
            <a:endParaRPr lang="en-IN" dirty="0"/>
          </a:p>
        </p:txBody>
      </p:sp>
      <p:pic>
        <p:nvPicPr>
          <p:cNvPr id="5" name="~PP1561.WAV">
            <a:hlinkClick r:id="" action="ppaction://media"/>
          </p:cNvPr>
          <p:cNvPicPr>
            <a:picLocks noRot="1" noChangeAspect="1"/>
          </p:cNvPicPr>
          <p:nvPr>
            <a:wavAudioFile r:embed="rId1" name="~PP1561.WAV"/>
          </p:nvPr>
        </p:nvPicPr>
        <p:blipFill>
          <a:blip r:embed="rId3"/>
          <a:stretch>
            <a:fillRect/>
          </a:stretch>
        </p:blipFill>
        <p:spPr>
          <a:xfrm>
            <a:off x="8696325" y="6410325"/>
            <a:ext cx="304800" cy="304800"/>
          </a:xfrm>
          <a:prstGeom prst="rect">
            <a:avLst/>
          </a:prstGeom>
        </p:spPr>
      </p:pic>
    </p:spTree>
    <p:extLst>
      <p:ext uri="{BB962C8B-B14F-4D97-AF65-F5344CB8AC3E}">
        <p14:creationId xmlns:p14="http://schemas.microsoft.com/office/powerpoint/2010/main" xmlns="" val="955131228"/>
      </p:ext>
    </p:extLst>
  </p:cSld>
  <p:clrMapOvr>
    <a:masterClrMapping/>
  </p:clrMapOvr>
  <p:transition advTm="884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err="1" smtClean="0"/>
              <a:t>Contd</a:t>
            </a:r>
            <a:r>
              <a:rPr lang="en-IN" dirty="0" smtClean="0"/>
              <a:t>….</a:t>
            </a:r>
            <a:endParaRPr lang="en-IN" dirty="0"/>
          </a:p>
        </p:txBody>
      </p:sp>
      <p:sp>
        <p:nvSpPr>
          <p:cNvPr id="3" name="Content Placeholder 2"/>
          <p:cNvSpPr>
            <a:spLocks noGrp="1"/>
          </p:cNvSpPr>
          <p:nvPr>
            <p:ph idx="1"/>
          </p:nvPr>
        </p:nvSpPr>
        <p:spPr/>
        <p:txBody>
          <a:bodyPr>
            <a:normAutofit fontScale="77500" lnSpcReduction="20000"/>
          </a:bodyPr>
          <a:lstStyle/>
          <a:p>
            <a:pPr marL="0" indent="0">
              <a:buNone/>
            </a:pPr>
            <a:r>
              <a:rPr lang="en-IN" dirty="0" smtClean="0"/>
              <a:t>ii) Group approach</a:t>
            </a:r>
          </a:p>
          <a:p>
            <a:pPr>
              <a:buFont typeface="Wingdings" pitchFamily="2" charset="2"/>
              <a:buChar char="§"/>
            </a:pPr>
            <a:r>
              <a:rPr lang="en-IN" dirty="0"/>
              <a:t> </a:t>
            </a:r>
            <a:r>
              <a:rPr lang="en-IN" dirty="0" smtClean="0"/>
              <a:t>Lectures</a:t>
            </a:r>
          </a:p>
          <a:p>
            <a:pPr>
              <a:buFont typeface="Wingdings" pitchFamily="2" charset="2"/>
              <a:buChar char="§"/>
            </a:pPr>
            <a:r>
              <a:rPr lang="en-IN" dirty="0" smtClean="0"/>
              <a:t>Demonstration</a:t>
            </a:r>
          </a:p>
          <a:p>
            <a:pPr>
              <a:buFont typeface="Wingdings" pitchFamily="2" charset="2"/>
              <a:buChar char="§"/>
            </a:pPr>
            <a:r>
              <a:rPr lang="en-IN" dirty="0" smtClean="0"/>
              <a:t>Discussion methods</a:t>
            </a:r>
          </a:p>
          <a:p>
            <a:pPr marL="0" indent="0">
              <a:buNone/>
            </a:pPr>
            <a:r>
              <a:rPr lang="en-IN" dirty="0"/>
              <a:t> </a:t>
            </a:r>
            <a:r>
              <a:rPr lang="en-IN" dirty="0" smtClean="0"/>
              <a:t>                -group discussion </a:t>
            </a:r>
          </a:p>
          <a:p>
            <a:pPr marL="0" indent="0">
              <a:buNone/>
            </a:pPr>
            <a:r>
              <a:rPr lang="en-IN" dirty="0"/>
              <a:t> </a:t>
            </a:r>
            <a:r>
              <a:rPr lang="en-IN" dirty="0" smtClean="0"/>
              <a:t>                -panel discussion</a:t>
            </a:r>
          </a:p>
          <a:p>
            <a:pPr marL="0" indent="0">
              <a:buNone/>
            </a:pPr>
            <a:r>
              <a:rPr lang="en-IN" dirty="0"/>
              <a:t> </a:t>
            </a:r>
            <a:r>
              <a:rPr lang="en-IN" dirty="0" smtClean="0"/>
              <a:t>                -symposium</a:t>
            </a:r>
          </a:p>
          <a:p>
            <a:pPr marL="0" indent="0">
              <a:buNone/>
            </a:pPr>
            <a:r>
              <a:rPr lang="en-IN" dirty="0"/>
              <a:t> </a:t>
            </a:r>
            <a:r>
              <a:rPr lang="en-IN" dirty="0" smtClean="0"/>
              <a:t>                -workshop </a:t>
            </a:r>
          </a:p>
          <a:p>
            <a:pPr marL="0" indent="0">
              <a:buNone/>
            </a:pPr>
            <a:r>
              <a:rPr lang="en-IN" dirty="0"/>
              <a:t> </a:t>
            </a:r>
            <a:r>
              <a:rPr lang="en-IN" dirty="0" smtClean="0"/>
              <a:t>                -conference</a:t>
            </a:r>
          </a:p>
          <a:p>
            <a:pPr marL="0" indent="0">
              <a:buNone/>
            </a:pPr>
            <a:r>
              <a:rPr lang="en-IN" dirty="0"/>
              <a:t> </a:t>
            </a:r>
            <a:r>
              <a:rPr lang="en-IN" dirty="0" smtClean="0"/>
              <a:t>                -seminars</a:t>
            </a:r>
          </a:p>
          <a:p>
            <a:pPr marL="0" indent="0">
              <a:buNone/>
            </a:pPr>
            <a:r>
              <a:rPr lang="en-IN" dirty="0"/>
              <a:t> </a:t>
            </a:r>
            <a:r>
              <a:rPr lang="en-IN" dirty="0" smtClean="0"/>
              <a:t>                -role play</a:t>
            </a:r>
            <a:endParaRPr lang="en-IN" dirty="0"/>
          </a:p>
        </p:txBody>
      </p:sp>
      <p:pic>
        <p:nvPicPr>
          <p:cNvPr id="5" name="~PP347.WAV">
            <a:hlinkClick r:id="" action="ppaction://media"/>
          </p:cNvPr>
          <p:cNvPicPr>
            <a:picLocks noRot="1" noChangeAspect="1"/>
          </p:cNvPicPr>
          <p:nvPr>
            <a:wavAudioFile r:embed="rId1" name="~PP347.WAV"/>
          </p:nvPr>
        </p:nvPicPr>
        <p:blipFill>
          <a:blip r:embed="rId3"/>
          <a:stretch>
            <a:fillRect/>
          </a:stretch>
        </p:blipFill>
        <p:spPr>
          <a:xfrm>
            <a:off x="8696325" y="6410325"/>
            <a:ext cx="304800" cy="304800"/>
          </a:xfrm>
          <a:prstGeom prst="rect">
            <a:avLst/>
          </a:prstGeom>
        </p:spPr>
      </p:pic>
    </p:spTree>
    <p:extLst>
      <p:ext uri="{BB962C8B-B14F-4D97-AF65-F5344CB8AC3E}">
        <p14:creationId xmlns:p14="http://schemas.microsoft.com/office/powerpoint/2010/main" xmlns="" val="1188496021"/>
      </p:ext>
    </p:extLst>
  </p:cSld>
  <p:clrMapOvr>
    <a:masterClrMapping/>
  </p:clrMapOvr>
  <p:transition advTm="1915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err="1" smtClean="0"/>
              <a:t>Contd</a:t>
            </a:r>
            <a:r>
              <a:rPr lang="en-IN" dirty="0" smtClean="0"/>
              <a:t>….</a:t>
            </a:r>
            <a:endParaRPr lang="en-IN" dirty="0"/>
          </a:p>
        </p:txBody>
      </p:sp>
      <p:sp>
        <p:nvSpPr>
          <p:cNvPr id="3" name="Content Placeholder 2"/>
          <p:cNvSpPr>
            <a:spLocks noGrp="1"/>
          </p:cNvSpPr>
          <p:nvPr>
            <p:ph idx="1"/>
          </p:nvPr>
        </p:nvSpPr>
        <p:spPr/>
        <p:txBody>
          <a:bodyPr>
            <a:normAutofit fontScale="85000" lnSpcReduction="20000"/>
          </a:bodyPr>
          <a:lstStyle/>
          <a:p>
            <a:pPr marL="0" indent="0">
              <a:buNone/>
            </a:pPr>
            <a:r>
              <a:rPr lang="en-IN" dirty="0" smtClean="0"/>
              <a:t>iii) Mass approach</a:t>
            </a:r>
          </a:p>
          <a:p>
            <a:pPr marL="0" indent="0">
              <a:buNone/>
            </a:pPr>
            <a:r>
              <a:rPr lang="en-IN" dirty="0"/>
              <a:t> </a:t>
            </a:r>
            <a:r>
              <a:rPr lang="en-IN" dirty="0" smtClean="0"/>
              <a:t>  1.Television</a:t>
            </a:r>
          </a:p>
          <a:p>
            <a:pPr marL="0" indent="0">
              <a:buNone/>
            </a:pPr>
            <a:r>
              <a:rPr lang="en-IN" dirty="0"/>
              <a:t> </a:t>
            </a:r>
            <a:r>
              <a:rPr lang="en-IN" dirty="0" smtClean="0"/>
              <a:t>  2.Radio</a:t>
            </a:r>
          </a:p>
          <a:p>
            <a:pPr marL="0" indent="0">
              <a:buNone/>
            </a:pPr>
            <a:r>
              <a:rPr lang="en-IN" dirty="0" smtClean="0"/>
              <a:t>   3.News paper </a:t>
            </a:r>
          </a:p>
          <a:p>
            <a:pPr marL="0" indent="0">
              <a:buNone/>
            </a:pPr>
            <a:r>
              <a:rPr lang="en-IN" dirty="0"/>
              <a:t> </a:t>
            </a:r>
            <a:r>
              <a:rPr lang="en-IN" dirty="0" smtClean="0"/>
              <a:t>  4.Printed material</a:t>
            </a:r>
          </a:p>
          <a:p>
            <a:pPr marL="0" indent="0">
              <a:buNone/>
            </a:pPr>
            <a:r>
              <a:rPr lang="en-IN" dirty="0"/>
              <a:t> </a:t>
            </a:r>
            <a:r>
              <a:rPr lang="en-IN" dirty="0" smtClean="0"/>
              <a:t>  5.Direct mailing</a:t>
            </a:r>
          </a:p>
          <a:p>
            <a:pPr marL="0" indent="0">
              <a:buNone/>
            </a:pPr>
            <a:r>
              <a:rPr lang="en-IN" dirty="0"/>
              <a:t> </a:t>
            </a:r>
            <a:r>
              <a:rPr lang="en-IN" dirty="0" smtClean="0"/>
              <a:t>  6.Posters</a:t>
            </a:r>
          </a:p>
          <a:p>
            <a:pPr marL="0" indent="0">
              <a:buNone/>
            </a:pPr>
            <a:r>
              <a:rPr lang="en-IN" dirty="0"/>
              <a:t> </a:t>
            </a:r>
            <a:r>
              <a:rPr lang="en-IN" dirty="0" smtClean="0"/>
              <a:t>  7.Health museum &amp; exhibitions</a:t>
            </a:r>
          </a:p>
          <a:p>
            <a:pPr marL="0" indent="0">
              <a:buNone/>
            </a:pPr>
            <a:r>
              <a:rPr lang="en-IN" dirty="0"/>
              <a:t> </a:t>
            </a:r>
            <a:r>
              <a:rPr lang="en-IN" dirty="0" smtClean="0"/>
              <a:t>  8.Folk methods</a:t>
            </a:r>
          </a:p>
          <a:p>
            <a:pPr marL="0" indent="0">
              <a:buNone/>
            </a:pPr>
            <a:r>
              <a:rPr lang="en-IN" dirty="0"/>
              <a:t> </a:t>
            </a:r>
            <a:r>
              <a:rPr lang="en-IN" dirty="0" smtClean="0"/>
              <a:t>  9.Internet</a:t>
            </a:r>
            <a:endParaRPr lang="en-IN" dirty="0"/>
          </a:p>
        </p:txBody>
      </p:sp>
      <p:pic>
        <p:nvPicPr>
          <p:cNvPr id="5" name="~PP3231.WAV">
            <a:hlinkClick r:id="" action="ppaction://media"/>
          </p:cNvPr>
          <p:cNvPicPr>
            <a:picLocks noRot="1" noChangeAspect="1"/>
          </p:cNvPicPr>
          <p:nvPr>
            <a:wavAudioFile r:embed="rId1" name="~PP3231.WAV"/>
          </p:nvPr>
        </p:nvPicPr>
        <p:blipFill>
          <a:blip r:embed="rId3"/>
          <a:stretch>
            <a:fillRect/>
          </a:stretch>
        </p:blipFill>
        <p:spPr>
          <a:xfrm>
            <a:off x="8696325" y="6410325"/>
            <a:ext cx="304800" cy="304800"/>
          </a:xfrm>
          <a:prstGeom prst="rect">
            <a:avLst/>
          </a:prstGeom>
        </p:spPr>
      </p:pic>
    </p:spTree>
    <p:extLst>
      <p:ext uri="{BB962C8B-B14F-4D97-AF65-F5344CB8AC3E}">
        <p14:creationId xmlns:p14="http://schemas.microsoft.com/office/powerpoint/2010/main" xmlns="" val="973947712"/>
      </p:ext>
    </p:extLst>
  </p:cSld>
  <p:clrMapOvr>
    <a:masterClrMapping/>
  </p:clrMapOvr>
  <p:transition advTm="150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708920"/>
            <a:ext cx="7010400" cy="838200"/>
          </a:xfrm>
        </p:spPr>
        <p:txBody>
          <a:bodyPr>
            <a:normAutofit fontScale="90000"/>
          </a:bodyPr>
          <a:lstStyle/>
          <a:p>
            <a:r>
              <a:rPr lang="en-US" sz="7200" i="1" dirty="0" smtClean="0">
                <a:solidFill>
                  <a:schemeClr val="accent1">
                    <a:lumMod val="50000"/>
                  </a:schemeClr>
                </a:solidFill>
              </a:rPr>
              <a:t>THANK   YOU</a:t>
            </a:r>
            <a:endParaRPr lang="en-IN" sz="7200" i="1" dirty="0">
              <a:solidFill>
                <a:schemeClr val="accent1">
                  <a:lumMod val="50000"/>
                </a:schemeClr>
              </a:solidFill>
            </a:endParaRPr>
          </a:p>
        </p:txBody>
      </p:sp>
      <p:pic>
        <p:nvPicPr>
          <p:cNvPr id="4" name="~PP1748.WAV">
            <a:hlinkClick r:id="" action="ppaction://media"/>
          </p:cNvPr>
          <p:cNvPicPr>
            <a:picLocks noRot="1" noChangeAspect="1"/>
          </p:cNvPicPr>
          <p:nvPr>
            <a:wavAudioFile r:embed="rId1" name="~PP1748.WAV"/>
          </p:nvPr>
        </p:nvPicPr>
        <p:blipFill>
          <a:blip r:embed="rId3"/>
          <a:stretch>
            <a:fillRect/>
          </a:stretch>
        </p:blipFill>
        <p:spPr>
          <a:xfrm>
            <a:off x="8696325" y="6410325"/>
            <a:ext cx="304800" cy="304800"/>
          </a:xfrm>
          <a:prstGeom prst="rect">
            <a:avLst/>
          </a:prstGeom>
        </p:spPr>
      </p:pic>
    </p:spTree>
    <p:extLst>
      <p:ext uri="{BB962C8B-B14F-4D97-AF65-F5344CB8AC3E}">
        <p14:creationId xmlns:p14="http://schemas.microsoft.com/office/powerpoint/2010/main" xmlns="" val="559774425"/>
      </p:ext>
    </p:extLst>
  </p:cSld>
  <p:clrMapOvr>
    <a:masterClrMapping/>
  </p:clrMapOvr>
  <p:transition advTm="48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Education</a:t>
            </a:r>
            <a:endParaRPr lang="en-IN" dirty="0"/>
          </a:p>
        </p:txBody>
      </p:sp>
      <p:sp>
        <p:nvSpPr>
          <p:cNvPr id="3" name="Content Placeholder 2"/>
          <p:cNvSpPr>
            <a:spLocks noGrp="1"/>
          </p:cNvSpPr>
          <p:nvPr>
            <p:ph idx="1"/>
          </p:nvPr>
        </p:nvSpPr>
        <p:spPr/>
        <p:txBody>
          <a:bodyPr/>
          <a:lstStyle/>
          <a:p>
            <a:r>
              <a:rPr lang="en-US" dirty="0" smtClean="0"/>
              <a:t>Definition :- A process aimed at encouraging people to want to be healthy, to know how to be healthy, to do what they can  individually and collectively to maintain health, and to seek help when needed.</a:t>
            </a:r>
          </a:p>
          <a:p>
            <a:endParaRPr lang="en-US" dirty="0"/>
          </a:p>
          <a:p>
            <a:pPr marL="0" indent="0">
              <a:buNone/>
            </a:pPr>
            <a:r>
              <a:rPr lang="en-US" dirty="0" smtClean="0"/>
              <a:t>                                       Alma-Ata Declaration</a:t>
            </a:r>
          </a:p>
          <a:p>
            <a:pPr marL="0" indent="0">
              <a:buNone/>
            </a:pPr>
            <a:r>
              <a:rPr lang="en-US" dirty="0"/>
              <a:t> </a:t>
            </a:r>
            <a:r>
              <a:rPr lang="en-US" dirty="0" smtClean="0"/>
              <a:t>                                                                 (1978)</a:t>
            </a:r>
            <a:endParaRPr lang="en-IN" dirty="0"/>
          </a:p>
        </p:txBody>
      </p:sp>
      <p:pic>
        <p:nvPicPr>
          <p:cNvPr id="5" name="Recorded Sound">
            <a:hlinkClick r:id="" action="ppaction://media"/>
          </p:cNvPr>
          <p:cNvPicPr>
            <a:picLocks noRot="1" noChangeAspect="1"/>
          </p:cNvPicPr>
          <p:nvPr>
            <a:wavAudioFile r:embed="rId1" name="Recorded Sound"/>
          </p:nvPr>
        </p:nvPicPr>
        <p:blipFill>
          <a:blip r:embed="rId4"/>
          <a:stretch>
            <a:fillRect/>
          </a:stretch>
        </p:blipFill>
        <p:spPr>
          <a:xfrm>
            <a:off x="4953000" y="3962400"/>
            <a:ext cx="304800" cy="304800"/>
          </a:xfrm>
          <a:prstGeom prst="rect">
            <a:avLst/>
          </a:prstGeom>
        </p:spPr>
      </p:pic>
      <p:pic>
        <p:nvPicPr>
          <p:cNvPr id="7" name="~PP482.WAV">
            <a:hlinkClick r:id="" action="ppaction://media"/>
          </p:cNvPr>
          <p:cNvPicPr>
            <a:picLocks noRot="1" noChangeAspect="1"/>
          </p:cNvPicPr>
          <p:nvPr>
            <a:wavAudioFile r:embed="rId2" name="~PP482.WAV"/>
          </p:nvPr>
        </p:nvPicPr>
        <p:blipFill>
          <a:blip r:embed="rId4"/>
          <a:stretch>
            <a:fillRect/>
          </a:stretch>
        </p:blipFill>
        <p:spPr>
          <a:xfrm>
            <a:off x="8696325" y="6410325"/>
            <a:ext cx="304800" cy="304800"/>
          </a:xfrm>
          <a:prstGeom prst="rect">
            <a:avLst/>
          </a:prstGeom>
        </p:spPr>
      </p:pic>
    </p:spTree>
    <p:extLst>
      <p:ext uri="{BB962C8B-B14F-4D97-AF65-F5344CB8AC3E}">
        <p14:creationId xmlns:p14="http://schemas.microsoft.com/office/powerpoint/2010/main" xmlns="" val="1766667287"/>
      </p:ext>
    </p:extLst>
  </p:cSld>
  <p:clrMapOvr>
    <a:masterClrMapping/>
  </p:clrMapOvr>
  <p:transition advTm="2789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8483" fill="hold"/>
                                        <p:tgtEl>
                                          <p:spTgt spid="5"/>
                                        </p:tgtEl>
                                      </p:cBhvr>
                                    </p:cmd>
                                  </p:childTnLst>
                                </p:cTn>
                              </p:par>
                            </p:childTnLst>
                          </p:cTn>
                        </p:par>
                      </p:childTnLst>
                    </p:cTn>
                  </p:par>
                </p:childTnLst>
              </p:cTn>
              <p:nextCondLst>
                <p:cond evt="onClick" delay="0">
                  <p:tgtEl>
                    <p:spTgt spid="5"/>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isNarration="1">
              <p:cMediaNode showWhenStopped="0">
                <p:cTn id="13"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 education and </a:t>
            </a:r>
            <a:r>
              <a:rPr lang="en-US" dirty="0" err="1" smtClean="0"/>
              <a:t>behaviour</a:t>
            </a:r>
            <a:endParaRPr lang="en-IN" dirty="0"/>
          </a:p>
        </p:txBody>
      </p:sp>
      <p:sp>
        <p:nvSpPr>
          <p:cNvPr id="3" name="Content Placeholder 2"/>
          <p:cNvSpPr>
            <a:spLocks noGrp="1"/>
          </p:cNvSpPr>
          <p:nvPr>
            <p:ph idx="1"/>
          </p:nvPr>
        </p:nvSpPr>
        <p:spPr/>
        <p:txBody>
          <a:bodyPr/>
          <a:lstStyle/>
          <a:p>
            <a:r>
              <a:rPr lang="en-US" dirty="0" smtClean="0"/>
              <a:t>Health education – </a:t>
            </a:r>
          </a:p>
          <a:p>
            <a:pPr marL="0" indent="0">
              <a:buNone/>
            </a:pPr>
            <a:r>
              <a:rPr lang="en-US" dirty="0"/>
              <a:t> </a:t>
            </a:r>
            <a:r>
              <a:rPr lang="en-US" dirty="0" smtClean="0"/>
              <a:t>           Increase knowledge</a:t>
            </a:r>
          </a:p>
          <a:p>
            <a:pPr marL="0" indent="0">
              <a:buNone/>
            </a:pPr>
            <a:r>
              <a:rPr lang="en-US" dirty="0"/>
              <a:t> </a:t>
            </a:r>
            <a:r>
              <a:rPr lang="en-US" dirty="0" smtClean="0"/>
              <a:t>           Reinforce desired </a:t>
            </a:r>
            <a:r>
              <a:rPr lang="en-US" dirty="0" err="1" smtClean="0"/>
              <a:t>behaviour</a:t>
            </a:r>
            <a:endParaRPr lang="en-US" dirty="0" smtClean="0"/>
          </a:p>
          <a:p>
            <a:pPr marL="0" indent="0">
              <a:buNone/>
            </a:pPr>
            <a:r>
              <a:rPr lang="en-US" dirty="0"/>
              <a:t> </a:t>
            </a:r>
            <a:r>
              <a:rPr lang="en-US" dirty="0" smtClean="0"/>
              <a:t>           Modify </a:t>
            </a:r>
            <a:r>
              <a:rPr lang="en-US" dirty="0" err="1" smtClean="0"/>
              <a:t>behaviour</a:t>
            </a:r>
            <a:endParaRPr lang="en-US" dirty="0" smtClean="0"/>
          </a:p>
          <a:p>
            <a:pPr marL="0" indent="0">
              <a:buNone/>
            </a:pPr>
            <a:r>
              <a:rPr lang="en-US" dirty="0" smtClean="0"/>
              <a:t>    Beside this access to proven preventive  </a:t>
            </a:r>
          </a:p>
          <a:p>
            <a:pPr marL="0" indent="0">
              <a:buNone/>
            </a:pPr>
            <a:r>
              <a:rPr lang="en-US" dirty="0"/>
              <a:t> </a:t>
            </a:r>
            <a:r>
              <a:rPr lang="en-US" dirty="0" smtClean="0"/>
              <a:t>   measures or procedures</a:t>
            </a:r>
            <a:endParaRPr lang="en-IN" dirty="0" smtClean="0"/>
          </a:p>
          <a:p>
            <a:pPr marL="0" indent="0">
              <a:buNone/>
            </a:pPr>
            <a:endParaRPr lang="en-IN" dirty="0"/>
          </a:p>
        </p:txBody>
      </p:sp>
      <p:pic>
        <p:nvPicPr>
          <p:cNvPr id="5" name="~PP2035.WAV">
            <a:hlinkClick r:id="" action="ppaction://media"/>
          </p:cNvPr>
          <p:cNvPicPr>
            <a:picLocks noRot="1" noChangeAspect="1"/>
          </p:cNvPicPr>
          <p:nvPr>
            <a:wavAudioFile r:embed="rId1" name="~PP2035.WAV"/>
          </p:nvPr>
        </p:nvPicPr>
        <p:blipFill>
          <a:blip r:embed="rId3"/>
          <a:stretch>
            <a:fillRect/>
          </a:stretch>
        </p:blipFill>
        <p:spPr>
          <a:xfrm>
            <a:off x="8763000" y="6410325"/>
            <a:ext cx="304800" cy="304800"/>
          </a:xfrm>
          <a:prstGeom prst="rect">
            <a:avLst/>
          </a:prstGeom>
        </p:spPr>
      </p:pic>
    </p:spTree>
    <p:extLst>
      <p:ext uri="{BB962C8B-B14F-4D97-AF65-F5344CB8AC3E}">
        <p14:creationId xmlns:p14="http://schemas.microsoft.com/office/powerpoint/2010/main" xmlns="" val="130221118"/>
      </p:ext>
    </p:extLst>
  </p:cSld>
  <p:clrMapOvr>
    <a:masterClrMapping/>
  </p:clrMapOvr>
  <p:transition advTm="178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t>Changing concept</a:t>
            </a:r>
            <a:endParaRPr lang="en-IN" dirty="0"/>
          </a:p>
        </p:txBody>
      </p:sp>
      <p:sp>
        <p:nvSpPr>
          <p:cNvPr id="3" name="Content Placeholder 2"/>
          <p:cNvSpPr>
            <a:spLocks noGrp="1"/>
          </p:cNvSpPr>
          <p:nvPr>
            <p:ph idx="1"/>
          </p:nvPr>
        </p:nvSpPr>
        <p:spPr/>
        <p:txBody>
          <a:bodyPr/>
          <a:lstStyle/>
          <a:p>
            <a:r>
              <a:rPr lang="en-IN" dirty="0" smtClean="0"/>
              <a:t>Prevention of disease to promotion if healthy life</a:t>
            </a:r>
          </a:p>
          <a:p>
            <a:r>
              <a:rPr lang="en-IN" dirty="0" smtClean="0"/>
              <a:t>The modification of individual behaviour to modification of social environment</a:t>
            </a:r>
          </a:p>
          <a:p>
            <a:r>
              <a:rPr lang="en-IN" dirty="0" smtClean="0"/>
              <a:t>Community participation to community involvement</a:t>
            </a:r>
          </a:p>
          <a:p>
            <a:r>
              <a:rPr lang="en-IN" dirty="0" smtClean="0"/>
              <a:t>Promotion of individual and community self-reliance</a:t>
            </a:r>
            <a:endParaRPr lang="en-IN" dirty="0"/>
          </a:p>
        </p:txBody>
      </p:sp>
      <p:pic>
        <p:nvPicPr>
          <p:cNvPr id="5" name="~PP1883.WAV">
            <a:hlinkClick r:id="" action="ppaction://media"/>
          </p:cNvPr>
          <p:cNvPicPr>
            <a:picLocks noRot="1" noChangeAspect="1"/>
          </p:cNvPicPr>
          <p:nvPr>
            <a:wavAudioFile r:embed="rId1" name="~PP1883.WAV"/>
          </p:nvPr>
        </p:nvPicPr>
        <p:blipFill>
          <a:blip r:embed="rId3"/>
          <a:stretch>
            <a:fillRect/>
          </a:stretch>
        </p:blipFill>
        <p:spPr>
          <a:xfrm>
            <a:off x="8696325" y="6410325"/>
            <a:ext cx="304800" cy="304800"/>
          </a:xfrm>
          <a:prstGeom prst="rect">
            <a:avLst/>
          </a:prstGeom>
        </p:spPr>
      </p:pic>
    </p:spTree>
    <p:extLst>
      <p:ext uri="{BB962C8B-B14F-4D97-AF65-F5344CB8AC3E}">
        <p14:creationId xmlns:p14="http://schemas.microsoft.com/office/powerpoint/2010/main" xmlns="" val="2038779232"/>
      </p:ext>
    </p:extLst>
  </p:cSld>
  <p:clrMapOvr>
    <a:masterClrMapping/>
  </p:clrMapOvr>
  <p:transition advTm="2019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t>Aims &amp; objectives</a:t>
            </a:r>
            <a:endParaRPr lang="en-IN" dirty="0"/>
          </a:p>
        </p:txBody>
      </p:sp>
      <p:sp>
        <p:nvSpPr>
          <p:cNvPr id="3" name="Content Placeholder 2"/>
          <p:cNvSpPr>
            <a:spLocks noGrp="1"/>
          </p:cNvSpPr>
          <p:nvPr>
            <p:ph idx="1"/>
          </p:nvPr>
        </p:nvSpPr>
        <p:spPr/>
        <p:txBody>
          <a:bodyPr/>
          <a:lstStyle/>
          <a:p>
            <a:r>
              <a:rPr lang="en-IN" dirty="0" smtClean="0"/>
              <a:t>To encourage people to adopt and sustain health promoting lifestyles and practices</a:t>
            </a:r>
          </a:p>
          <a:p>
            <a:r>
              <a:rPr lang="en-IN" dirty="0" smtClean="0"/>
              <a:t>To promote the proper use of health services</a:t>
            </a:r>
          </a:p>
          <a:p>
            <a:r>
              <a:rPr lang="en-IN" dirty="0" smtClean="0"/>
              <a:t>To arouse interest, provide new knowledge, improve skills and change attitude </a:t>
            </a:r>
          </a:p>
          <a:p>
            <a:r>
              <a:rPr lang="en-IN" dirty="0" smtClean="0"/>
              <a:t>To stimulate individual and community self –reliance participation </a:t>
            </a:r>
            <a:endParaRPr lang="en-IN" dirty="0"/>
          </a:p>
        </p:txBody>
      </p:sp>
      <p:pic>
        <p:nvPicPr>
          <p:cNvPr id="5" name="~PP3557.WAV">
            <a:hlinkClick r:id="" action="ppaction://media"/>
          </p:cNvPr>
          <p:cNvPicPr>
            <a:picLocks noRot="1" noChangeAspect="1"/>
          </p:cNvPicPr>
          <p:nvPr>
            <a:wavAudioFile r:embed="rId1" name="~PP3557.WAV"/>
          </p:nvPr>
        </p:nvPicPr>
        <p:blipFill>
          <a:blip r:embed="rId3"/>
          <a:stretch>
            <a:fillRect/>
          </a:stretch>
        </p:blipFill>
        <p:spPr>
          <a:xfrm>
            <a:off x="8696325" y="6410325"/>
            <a:ext cx="304800" cy="304800"/>
          </a:xfrm>
          <a:prstGeom prst="rect">
            <a:avLst/>
          </a:prstGeom>
        </p:spPr>
      </p:pic>
    </p:spTree>
    <p:extLst>
      <p:ext uri="{BB962C8B-B14F-4D97-AF65-F5344CB8AC3E}">
        <p14:creationId xmlns:p14="http://schemas.microsoft.com/office/powerpoint/2010/main" xmlns="" val="868657458"/>
      </p:ext>
    </p:extLst>
  </p:cSld>
  <p:clrMapOvr>
    <a:masterClrMapping/>
  </p:clrMapOvr>
  <p:transition advTm="2613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dirty="0" smtClean="0"/>
              <a:t>Role of health care providers</a:t>
            </a:r>
            <a:endParaRPr lang="en-IN" dirty="0"/>
          </a:p>
        </p:txBody>
      </p:sp>
      <p:sp>
        <p:nvSpPr>
          <p:cNvPr id="3" name="Content Placeholder 2"/>
          <p:cNvSpPr>
            <a:spLocks noGrp="1"/>
          </p:cNvSpPr>
          <p:nvPr>
            <p:ph idx="1"/>
          </p:nvPr>
        </p:nvSpPr>
        <p:spPr/>
        <p:txBody>
          <a:bodyPr/>
          <a:lstStyle/>
          <a:p>
            <a:r>
              <a:rPr lang="en-IN" dirty="0" smtClean="0"/>
              <a:t>Help people to identify health and disease</a:t>
            </a:r>
          </a:p>
          <a:p>
            <a:r>
              <a:rPr lang="en-IN" dirty="0" smtClean="0"/>
              <a:t>Provide health related information</a:t>
            </a:r>
          </a:p>
          <a:p>
            <a:r>
              <a:rPr lang="en-IN" dirty="0" smtClean="0"/>
              <a:t>To indicate alternative solution for health problem</a:t>
            </a:r>
          </a:p>
          <a:p>
            <a:r>
              <a:rPr lang="en-IN" dirty="0" smtClean="0"/>
              <a:t>Access to proven preventive health measures</a:t>
            </a:r>
            <a:endParaRPr lang="en-IN" dirty="0"/>
          </a:p>
        </p:txBody>
      </p:sp>
      <p:pic>
        <p:nvPicPr>
          <p:cNvPr id="5" name="~PP1374.WAV">
            <a:hlinkClick r:id="" action="ppaction://media"/>
          </p:cNvPr>
          <p:cNvPicPr>
            <a:picLocks noRot="1" noChangeAspect="1"/>
          </p:cNvPicPr>
          <p:nvPr>
            <a:wavAudioFile r:embed="rId1" name="~PP1374.WAV"/>
          </p:nvPr>
        </p:nvPicPr>
        <p:blipFill>
          <a:blip r:embed="rId3"/>
          <a:stretch>
            <a:fillRect/>
          </a:stretch>
        </p:blipFill>
        <p:spPr>
          <a:xfrm>
            <a:off x="8696325" y="6410325"/>
            <a:ext cx="304800" cy="304800"/>
          </a:xfrm>
          <a:prstGeom prst="rect">
            <a:avLst/>
          </a:prstGeom>
        </p:spPr>
      </p:pic>
    </p:spTree>
    <p:extLst>
      <p:ext uri="{BB962C8B-B14F-4D97-AF65-F5344CB8AC3E}">
        <p14:creationId xmlns:p14="http://schemas.microsoft.com/office/powerpoint/2010/main" xmlns="" val="1918967750"/>
      </p:ext>
    </p:extLst>
  </p:cSld>
  <p:clrMapOvr>
    <a:masterClrMapping/>
  </p:clrMapOvr>
  <p:transition advTm="181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dirty="0" smtClean="0"/>
              <a:t>Approach to health education</a:t>
            </a:r>
            <a:endParaRPr lang="en-IN" dirty="0"/>
          </a:p>
        </p:txBody>
      </p:sp>
      <p:sp>
        <p:nvSpPr>
          <p:cNvPr id="3" name="Content Placeholder 2"/>
          <p:cNvSpPr>
            <a:spLocks noGrp="1"/>
          </p:cNvSpPr>
          <p:nvPr>
            <p:ph idx="1"/>
          </p:nvPr>
        </p:nvSpPr>
        <p:spPr/>
        <p:txBody>
          <a:bodyPr/>
          <a:lstStyle/>
          <a:p>
            <a:r>
              <a:rPr lang="en-IN" dirty="0" smtClean="0"/>
              <a:t>Regulatory approach (Managed prevention)</a:t>
            </a:r>
          </a:p>
          <a:p>
            <a:r>
              <a:rPr lang="en-IN" dirty="0" smtClean="0"/>
              <a:t>Service approach</a:t>
            </a:r>
          </a:p>
          <a:p>
            <a:r>
              <a:rPr lang="en-IN" dirty="0" smtClean="0"/>
              <a:t>Health education approach</a:t>
            </a:r>
          </a:p>
          <a:p>
            <a:r>
              <a:rPr lang="en-IN" dirty="0" smtClean="0"/>
              <a:t>Primary health care approach</a:t>
            </a:r>
            <a:endParaRPr lang="en-IN" dirty="0"/>
          </a:p>
        </p:txBody>
      </p:sp>
      <p:pic>
        <p:nvPicPr>
          <p:cNvPr id="5" name="~PP758.WAV">
            <a:hlinkClick r:id="" action="ppaction://media"/>
          </p:cNvPr>
          <p:cNvPicPr>
            <a:picLocks noRot="1" noChangeAspect="1"/>
          </p:cNvPicPr>
          <p:nvPr>
            <a:wavAudioFile r:embed="rId1" name="~PP758.WAV"/>
          </p:nvPr>
        </p:nvPicPr>
        <p:blipFill>
          <a:blip r:embed="rId3"/>
          <a:stretch>
            <a:fillRect/>
          </a:stretch>
        </p:blipFill>
        <p:spPr>
          <a:xfrm>
            <a:off x="8696325" y="6410325"/>
            <a:ext cx="304800" cy="304800"/>
          </a:xfrm>
          <a:prstGeom prst="rect">
            <a:avLst/>
          </a:prstGeom>
        </p:spPr>
      </p:pic>
    </p:spTree>
    <p:extLst>
      <p:ext uri="{BB962C8B-B14F-4D97-AF65-F5344CB8AC3E}">
        <p14:creationId xmlns:p14="http://schemas.microsoft.com/office/powerpoint/2010/main" xmlns="" val="18922990"/>
      </p:ext>
    </p:extLst>
  </p:cSld>
  <p:clrMapOvr>
    <a:masterClrMapping/>
  </p:clrMapOvr>
  <p:transition advTm="1143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dirty="0" smtClean="0"/>
              <a:t>Models of health education</a:t>
            </a:r>
            <a:endParaRPr lang="en-IN" dirty="0"/>
          </a:p>
        </p:txBody>
      </p:sp>
      <p:sp>
        <p:nvSpPr>
          <p:cNvPr id="3" name="Content Placeholder 2"/>
          <p:cNvSpPr>
            <a:spLocks noGrp="1"/>
          </p:cNvSpPr>
          <p:nvPr>
            <p:ph idx="1"/>
          </p:nvPr>
        </p:nvSpPr>
        <p:spPr/>
        <p:txBody>
          <a:bodyPr/>
          <a:lstStyle/>
          <a:p>
            <a:pPr marL="514350" indent="-514350">
              <a:buAutoNum type="arabicPeriod"/>
            </a:pPr>
            <a:r>
              <a:rPr lang="en-IN" dirty="0" smtClean="0"/>
              <a:t>Medical model</a:t>
            </a:r>
          </a:p>
          <a:p>
            <a:pPr marL="514350" indent="-514350">
              <a:buAutoNum type="arabicPeriod"/>
            </a:pPr>
            <a:r>
              <a:rPr lang="en-IN" dirty="0" smtClean="0"/>
              <a:t>Motivation model</a:t>
            </a:r>
          </a:p>
          <a:p>
            <a:pPr marL="514350" indent="-514350">
              <a:buAutoNum type="arabicPeriod"/>
            </a:pPr>
            <a:r>
              <a:rPr lang="en-IN" dirty="0" smtClean="0"/>
              <a:t>Social intervention model</a:t>
            </a:r>
            <a:endParaRPr lang="en-IN" dirty="0"/>
          </a:p>
        </p:txBody>
      </p:sp>
      <p:pic>
        <p:nvPicPr>
          <p:cNvPr id="5" name="~PP613.WAV">
            <a:hlinkClick r:id="" action="ppaction://media"/>
          </p:cNvPr>
          <p:cNvPicPr>
            <a:picLocks noRot="1" noChangeAspect="1"/>
          </p:cNvPicPr>
          <p:nvPr>
            <a:wavAudioFile r:embed="rId1" name="~PP613.WAV"/>
          </p:nvPr>
        </p:nvPicPr>
        <p:blipFill>
          <a:blip r:embed="rId3"/>
          <a:stretch>
            <a:fillRect/>
          </a:stretch>
        </p:blipFill>
        <p:spPr>
          <a:xfrm>
            <a:off x="8696325" y="6410325"/>
            <a:ext cx="304800" cy="304800"/>
          </a:xfrm>
          <a:prstGeom prst="rect">
            <a:avLst/>
          </a:prstGeom>
        </p:spPr>
      </p:pic>
    </p:spTree>
    <p:extLst>
      <p:ext uri="{BB962C8B-B14F-4D97-AF65-F5344CB8AC3E}">
        <p14:creationId xmlns:p14="http://schemas.microsoft.com/office/powerpoint/2010/main" xmlns="" val="130957070"/>
      </p:ext>
    </p:extLst>
  </p:cSld>
  <p:clrMapOvr>
    <a:masterClrMapping/>
  </p:clrMapOvr>
  <p:transition advTm="795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dirty="0" smtClean="0"/>
              <a:t>Contents of health education</a:t>
            </a:r>
            <a:endParaRPr lang="en-IN"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IN" dirty="0" smtClean="0"/>
              <a:t>Human biology</a:t>
            </a:r>
          </a:p>
          <a:p>
            <a:pPr marL="514350" indent="-514350">
              <a:buAutoNum type="arabicPeriod"/>
            </a:pPr>
            <a:r>
              <a:rPr lang="en-IN" dirty="0" smtClean="0"/>
              <a:t>Nutrition </a:t>
            </a:r>
          </a:p>
          <a:p>
            <a:pPr marL="514350" indent="-514350">
              <a:buAutoNum type="arabicPeriod"/>
            </a:pPr>
            <a:r>
              <a:rPr lang="en-IN" dirty="0" err="1" smtClean="0"/>
              <a:t>Hygeine</a:t>
            </a:r>
            <a:endParaRPr lang="en-IN" dirty="0" smtClean="0"/>
          </a:p>
          <a:p>
            <a:pPr marL="514350" indent="-514350">
              <a:buAutoNum type="arabicPeriod"/>
            </a:pPr>
            <a:r>
              <a:rPr lang="en-IN" dirty="0" smtClean="0"/>
              <a:t>Family health</a:t>
            </a:r>
          </a:p>
          <a:p>
            <a:pPr marL="514350" indent="-514350">
              <a:buAutoNum type="arabicPeriod"/>
            </a:pPr>
            <a:r>
              <a:rPr lang="en-IN" dirty="0" smtClean="0"/>
              <a:t>Disease prevention and control</a:t>
            </a:r>
          </a:p>
          <a:p>
            <a:pPr marL="514350" indent="-514350">
              <a:buAutoNum type="arabicPeriod"/>
            </a:pPr>
            <a:r>
              <a:rPr lang="en-IN" dirty="0" smtClean="0"/>
              <a:t>Mental health</a:t>
            </a:r>
          </a:p>
          <a:p>
            <a:pPr marL="514350" indent="-514350">
              <a:buAutoNum type="arabicPeriod"/>
            </a:pPr>
            <a:r>
              <a:rPr lang="en-IN" dirty="0" smtClean="0"/>
              <a:t>Prevention of accidents</a:t>
            </a:r>
          </a:p>
          <a:p>
            <a:pPr marL="514350" indent="-514350">
              <a:buAutoNum type="arabicPeriod"/>
            </a:pPr>
            <a:r>
              <a:rPr lang="en-IN" dirty="0" smtClean="0"/>
              <a:t>Use of health services</a:t>
            </a:r>
            <a:endParaRPr lang="en-IN" dirty="0"/>
          </a:p>
        </p:txBody>
      </p:sp>
      <p:sp>
        <p:nvSpPr>
          <p:cNvPr id="4" name="Footer Placeholder 3"/>
          <p:cNvSpPr>
            <a:spLocks noGrp="1"/>
          </p:cNvSpPr>
          <p:nvPr>
            <p:ph type="ftr" sz="quarter" idx="11"/>
          </p:nvPr>
        </p:nvSpPr>
        <p:spPr/>
        <p:txBody>
          <a:bodyPr/>
          <a:lstStyle/>
          <a:p>
            <a:endParaRPr lang="en-IN" dirty="0"/>
          </a:p>
        </p:txBody>
      </p:sp>
      <p:pic>
        <p:nvPicPr>
          <p:cNvPr id="5" name="~PP1992.WAV">
            <a:hlinkClick r:id="" action="ppaction://media"/>
          </p:cNvPr>
          <p:cNvPicPr>
            <a:picLocks noRot="1" noChangeAspect="1"/>
          </p:cNvPicPr>
          <p:nvPr>
            <a:wavAudioFile r:embed="rId1" name="~PP1992.WAV"/>
          </p:nvPr>
        </p:nvPicPr>
        <p:blipFill>
          <a:blip r:embed="rId3"/>
          <a:stretch>
            <a:fillRect/>
          </a:stretch>
        </p:blipFill>
        <p:spPr>
          <a:xfrm>
            <a:off x="8696325" y="6410325"/>
            <a:ext cx="304800" cy="304800"/>
          </a:xfrm>
          <a:prstGeom prst="rect">
            <a:avLst/>
          </a:prstGeom>
        </p:spPr>
      </p:pic>
    </p:spTree>
    <p:extLst>
      <p:ext uri="{BB962C8B-B14F-4D97-AF65-F5344CB8AC3E}">
        <p14:creationId xmlns:p14="http://schemas.microsoft.com/office/powerpoint/2010/main" xmlns="" val="2234864995"/>
      </p:ext>
    </p:extLst>
  </p:cSld>
  <p:clrMapOvr>
    <a:masterClrMapping/>
  </p:clrMapOvr>
  <p:transition advTm="2173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401</Words>
  <Application>Microsoft Office PowerPoint</Application>
  <PresentationFormat>On-screen Show (4:3)</PresentationFormat>
  <Paragraphs>102</Paragraphs>
  <Slides>17</Slides>
  <Notes>0</Notes>
  <HiddenSlides>0</HiddenSlides>
  <MMClips>18</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Health Education</vt:lpstr>
      <vt:lpstr>Health Education</vt:lpstr>
      <vt:lpstr>Health education and behaviour</vt:lpstr>
      <vt:lpstr>Changing concept</vt:lpstr>
      <vt:lpstr>Aims &amp; objectives</vt:lpstr>
      <vt:lpstr>Role of health care providers</vt:lpstr>
      <vt:lpstr>Approach to health education</vt:lpstr>
      <vt:lpstr>Models of health education</vt:lpstr>
      <vt:lpstr>Contents of health education</vt:lpstr>
      <vt:lpstr>Principles of health education</vt:lpstr>
      <vt:lpstr>Contd …</vt:lpstr>
      <vt:lpstr>Practice of health education</vt:lpstr>
      <vt:lpstr>1.Audio visual aids </vt:lpstr>
      <vt:lpstr>2. Methods in health communication </vt:lpstr>
      <vt:lpstr>Contd….</vt:lpstr>
      <vt:lpstr>Contd….</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Education &amp; Communication</dc:title>
  <dc:creator>asus</dc:creator>
  <cp:lastModifiedBy>asus</cp:lastModifiedBy>
  <cp:revision>4</cp:revision>
  <dcterms:created xsi:type="dcterms:W3CDTF">2006-08-16T00:00:00Z</dcterms:created>
  <dcterms:modified xsi:type="dcterms:W3CDTF">2020-05-03T19:57:31Z</dcterms:modified>
</cp:coreProperties>
</file>